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24"/>
  </p:notesMasterIdLst>
  <p:sldIdLst>
    <p:sldId id="256" r:id="rId2"/>
    <p:sldId id="272" r:id="rId3"/>
    <p:sldId id="273" r:id="rId4"/>
    <p:sldId id="269" r:id="rId5"/>
    <p:sldId id="274" r:id="rId6"/>
    <p:sldId id="270" r:id="rId7"/>
    <p:sldId id="262" r:id="rId8"/>
    <p:sldId id="279" r:id="rId9"/>
    <p:sldId id="260" r:id="rId10"/>
    <p:sldId id="278" r:id="rId11"/>
    <p:sldId id="271" r:id="rId12"/>
    <p:sldId id="263" r:id="rId13"/>
    <p:sldId id="275" r:id="rId14"/>
    <p:sldId id="276" r:id="rId15"/>
    <p:sldId id="264" r:id="rId16"/>
    <p:sldId id="265" r:id="rId17"/>
    <p:sldId id="266" r:id="rId18"/>
    <p:sldId id="282" r:id="rId19"/>
    <p:sldId id="281" r:id="rId20"/>
    <p:sldId id="267" r:id="rId21"/>
    <p:sldId id="268" r:id="rId22"/>
    <p:sldId id="283" r:id="rId23"/>
  </p:sldIdLst>
  <p:sldSz cx="12192000" cy="6858000"/>
  <p:notesSz cx="6797675" cy="9982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B7232-2C12-498E-BB00-5B3C5337EFB7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803934"/>
            <a:ext cx="543814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306E-621C-48E1-BA03-2D7C69C5D3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249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D6CD-83FF-4179-9296-BFAE918EF6C6}" type="datetime1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59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5AB5-9AB0-49D6-800D-5995C539646E}" type="datetime1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62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5C32-4802-4CE5-A62E-505CC922F2BC}" type="datetime1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18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D7FB-3A4D-476B-AFA1-DE04678C7AA8}" type="datetime1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28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0F655FD-6718-4FE0-9A97-1812F7DF7545}" type="datetime1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21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84B7-CA2F-4679-BB3B-C50B63DEA9A8}" type="datetime1">
              <a:rPr lang="it-IT" smtClean="0"/>
              <a:t>10/12/2018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96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EA21-001D-45C7-A369-858FC741530A}" type="datetime1">
              <a:rPr lang="it-IT" smtClean="0"/>
              <a:t>10/12/2018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09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909F-DEB3-4E45-9C2D-AA03A4C0C306}" type="datetime1">
              <a:rPr lang="it-IT" smtClean="0"/>
              <a:t>10/12/2018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93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612BF-7EFB-4E5C-93E9-29A6DF2E04C0}" type="datetime1">
              <a:rPr lang="it-IT" smtClean="0"/>
              <a:t>10/12/2018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06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99D6-4A1B-48DF-BC31-AB98881785D5}" type="datetime1">
              <a:rPr lang="it-IT" smtClean="0"/>
              <a:t>10/12/2018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20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2B1E1-6EBB-421B-A820-48F2DCB092FA}" type="datetime1">
              <a:rPr lang="it-IT" smtClean="0"/>
              <a:t>10/12/2018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25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E6487CA-568D-41D2-BBAF-8E5F2475ADAF}" type="datetime1">
              <a:rPr lang="it-IT" smtClean="0"/>
              <a:t>10/12/2018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EA2609E-12F2-4037-98C1-710E9F2EEF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54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ANCI UMBRIA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7200" dirty="0" smtClean="0"/>
              <a:t>ATTIVITA’ 2018 </a:t>
            </a:r>
            <a:endParaRPr lang="it-IT" sz="72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82" y="1880193"/>
            <a:ext cx="1000448" cy="164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82708" y="2294971"/>
            <a:ext cx="9281160" cy="3596870"/>
          </a:xfrm>
        </p:spPr>
        <p:txBody>
          <a:bodyPr>
            <a:noAutofit/>
          </a:bodyPr>
          <a:lstStyle/>
          <a:p>
            <a:r>
              <a:rPr lang="it-IT" sz="2800" dirty="0" smtClean="0"/>
              <a:t>- 92 </a:t>
            </a:r>
            <a:r>
              <a:rPr lang="it-IT" sz="2800" dirty="0"/>
              <a:t>COMUNI COINVOLTI NEL PROGETTO DONAZIONE </a:t>
            </a:r>
            <a:r>
              <a:rPr lang="it-IT" sz="2800" dirty="0" smtClean="0"/>
              <a:t>ORGANI</a:t>
            </a:r>
            <a:br>
              <a:rPr lang="it-IT" sz="2800" dirty="0" smtClean="0"/>
            </a:br>
            <a:r>
              <a:rPr lang="it-IT" sz="2800" dirty="0" smtClean="0"/>
              <a:t>- 92 </a:t>
            </a:r>
            <a:r>
              <a:rPr lang="it-IT" sz="2800" dirty="0"/>
              <a:t>COMUNI COINVOLTI NEL PROGETTO LOTTA CONTRO LA LUDOPATIA </a:t>
            </a:r>
            <a:r>
              <a:rPr lang="it-IT" sz="2800" dirty="0" smtClean="0"/>
              <a:t>      (</a:t>
            </a:r>
            <a:r>
              <a:rPr lang="it-IT" sz="2800" dirty="0"/>
              <a:t>PROGETTO NO SLOT)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- PROMOZIONE </a:t>
            </a:r>
            <a:r>
              <a:rPr lang="it-IT" sz="2800" dirty="0"/>
              <a:t>TEMA DONAZIONE ORGANI E EMODERIVATI</a:t>
            </a:r>
            <a:br>
              <a:rPr lang="it-IT" sz="2800" dirty="0"/>
            </a:br>
            <a:r>
              <a:rPr lang="it-IT" sz="2800" dirty="0" smtClean="0"/>
              <a:t>- COORDINAMENTO </a:t>
            </a:r>
            <a:r>
              <a:rPr lang="it-IT" sz="2800" dirty="0"/>
              <a:t>PIANO TRIENNALE PER LA LOTTA AL RANDAGISMO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- ASSISTENZA PER L’ATTUAZIONE DEI REGOLAMENTI DELLE POLITICHE FUNERARIE POLITICHE DI FINE   VITA E TESTAMENTO BIOLOGICO</a:t>
            </a:r>
            <a:br>
              <a:rPr lang="it-IT" sz="2800" dirty="0" smtClean="0"/>
            </a:br>
            <a:r>
              <a:rPr lang="it-IT" sz="2800" dirty="0" smtClean="0"/>
              <a:t>- POLITICHE PER IL CONTRASTO DELL’INQUINAMENTO ACQUE </a:t>
            </a:r>
            <a:br>
              <a:rPr lang="it-IT" sz="2800" dirty="0" smtClean="0"/>
            </a:br>
            <a:r>
              <a:rPr lang="it-IT" sz="2800" dirty="0" smtClean="0"/>
              <a:t>OSSERVATORIO AMBIENTE E SALUTE </a:t>
            </a:r>
            <a:br>
              <a:rPr lang="it-IT" sz="2800" dirty="0" smtClean="0"/>
            </a:br>
            <a:r>
              <a:rPr lang="it-IT" sz="2800" dirty="0" smtClean="0"/>
              <a:t>- PROGETTO DI COOPERAZIONE INETRNAZIONALE IN SIRIA IN COLLABORAZIONE CON NAZIONI UNITE E FELCOS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122" y="111095"/>
            <a:ext cx="2100346" cy="1945909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95223" y="367310"/>
            <a:ext cx="7461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ANCI UMBRIA – SANITA’</a:t>
            </a:r>
          </a:p>
          <a:p>
            <a:r>
              <a:rPr lang="it-IT" sz="3200" b="1" dirty="0" smtClean="0"/>
              <a:t>FEDERSANITA</a:t>
            </a:r>
            <a:r>
              <a:rPr lang="it-IT" sz="3200" b="1" dirty="0"/>
              <a:t>’ ANCI UMBRIA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946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0638" y="1026888"/>
            <a:ext cx="9281160" cy="361964"/>
          </a:xfrm>
        </p:spPr>
        <p:txBody>
          <a:bodyPr>
            <a:noAutofit/>
          </a:bodyPr>
          <a:lstStyle/>
          <a:p>
            <a:r>
              <a:rPr lang="it-IT" sz="6000" dirty="0" smtClean="0"/>
              <a:t>ANCI UMBRIA </a:t>
            </a:r>
            <a:br>
              <a:rPr lang="it-IT" sz="6000" dirty="0" smtClean="0"/>
            </a:br>
            <a:r>
              <a:rPr lang="it-IT" sz="6000" dirty="0" smtClean="0"/>
              <a:t>COOPERAZIONE DECENTRATA</a:t>
            </a:r>
            <a:endParaRPr lang="it-IT" sz="6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952666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85004" y="1822630"/>
            <a:ext cx="7453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j-lt"/>
              </a:rPr>
              <a:t>IN COLLABORAZIONE CON FELCOS    </a:t>
            </a:r>
            <a:endParaRPr lang="it-IT" sz="2800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151" y="573073"/>
            <a:ext cx="3057275" cy="90762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5330" y="5650302"/>
            <a:ext cx="539068" cy="89077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988501" y="2453089"/>
            <a:ext cx="93379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TITOLO </a:t>
            </a:r>
            <a:r>
              <a:rPr lang="it-IT" sz="2000" b="1" dirty="0"/>
              <a:t>: BEE THE CHANGE. Rafforzamento del settore apistico e sostegno alla filiera delle piante aromatiche e officinali per  lo sviluppo socio-economico della </a:t>
            </a:r>
            <a:r>
              <a:rPr lang="it-IT" sz="2000" b="1" dirty="0" smtClean="0"/>
              <a:t>Palestina (COMUNI AMICI DELLE API) </a:t>
            </a:r>
            <a:endParaRPr lang="it-IT" sz="2000" b="1" dirty="0"/>
          </a:p>
          <a:p>
            <a:endParaRPr lang="it-IT" sz="2000" b="1" dirty="0"/>
          </a:p>
          <a:p>
            <a:pPr lvl="0"/>
            <a:r>
              <a:rPr lang="it-IT" sz="2000" b="1" dirty="0"/>
              <a:t>Titolo: ECO.COM ECO.COM – Rafforzamento dell’economia  comunitaria, solidale, inclusiva e </a:t>
            </a:r>
            <a:r>
              <a:rPr lang="it-IT" sz="2000" b="1" dirty="0" smtClean="0"/>
              <a:t>sostenibile </a:t>
            </a:r>
            <a:r>
              <a:rPr lang="it-IT" sz="2000" b="1" dirty="0"/>
              <a:t>nei Comuni di </a:t>
            </a:r>
            <a:r>
              <a:rPr lang="it-IT" sz="2000" b="1" dirty="0" err="1"/>
              <a:t>Tiquipaya</a:t>
            </a:r>
            <a:r>
              <a:rPr lang="it-IT" sz="2000" b="1" dirty="0"/>
              <a:t> e  </a:t>
            </a:r>
            <a:r>
              <a:rPr lang="it-IT" sz="2000" b="1" dirty="0" err="1"/>
              <a:t>Sacaba</a:t>
            </a:r>
            <a:endParaRPr lang="it-IT" sz="2000" dirty="0"/>
          </a:p>
          <a:p>
            <a:endParaRPr lang="it-IT" sz="2000" dirty="0"/>
          </a:p>
          <a:p>
            <a:r>
              <a:rPr lang="it-IT" sz="2000" b="1" dirty="0"/>
              <a:t>Titolo: UMBRIAMICO Festival del Mondo in Comune </a:t>
            </a:r>
            <a:r>
              <a:rPr lang="it-IT" sz="2000" b="1" dirty="0" smtClean="0"/>
              <a:t>capofila </a:t>
            </a:r>
            <a:r>
              <a:rPr lang="it-IT" sz="2000" b="1" dirty="0" err="1"/>
              <a:t>Tamat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1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3815" y="1152144"/>
            <a:ext cx="9281160" cy="6309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PROGETTAZIONE 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262856" y="6173328"/>
            <a:ext cx="7206972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262856" y="1783080"/>
            <a:ext cx="78912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+mj-lt"/>
              </a:rPr>
              <a:t>- 14 </a:t>
            </a:r>
            <a:r>
              <a:rPr lang="it-IT" sz="2400" b="1" dirty="0">
                <a:latin typeface="+mj-lt"/>
              </a:rPr>
              <a:t>PROGETTI PRESENTATI a valere sui </a:t>
            </a:r>
            <a:endParaRPr lang="it-IT" sz="2400" dirty="0">
              <a:latin typeface="+mj-lt"/>
            </a:endParaRPr>
          </a:p>
          <a:p>
            <a:r>
              <a:rPr lang="it-IT" sz="2400" b="1" dirty="0">
                <a:latin typeface="+mj-lt"/>
              </a:rPr>
              <a:t> </a:t>
            </a:r>
            <a:endParaRPr lang="it-IT" sz="2400" dirty="0">
              <a:latin typeface="+mj-lt"/>
            </a:endParaRPr>
          </a:p>
          <a:p>
            <a:r>
              <a:rPr lang="it-IT" sz="2400" i="1" dirty="0">
                <a:latin typeface="+mj-lt"/>
              </a:rPr>
              <a:t>PROGRAMMA ERASMUS PLUS/ HORIZON 2020</a:t>
            </a:r>
            <a:endParaRPr lang="it-IT" sz="2400" dirty="0">
              <a:latin typeface="+mj-lt"/>
            </a:endParaRPr>
          </a:p>
          <a:p>
            <a:r>
              <a:rPr lang="it-IT" sz="2400" i="1" dirty="0">
                <a:latin typeface="+mj-lt"/>
              </a:rPr>
              <a:t>FAMI (FONDO ASILO MIGRAZIONI INTEGRAZIONE)</a:t>
            </a:r>
            <a:endParaRPr lang="it-IT" sz="2400" dirty="0">
              <a:latin typeface="+mj-lt"/>
            </a:endParaRPr>
          </a:p>
          <a:p>
            <a:r>
              <a:rPr lang="it-IT" sz="2400" i="1" dirty="0">
                <a:latin typeface="+mj-lt"/>
              </a:rPr>
              <a:t>BANDO WELFARE FONDAZIONE CASSA DI RISPARMIO </a:t>
            </a:r>
            <a:endParaRPr lang="it-IT" sz="2400" dirty="0">
              <a:latin typeface="+mj-lt"/>
            </a:endParaRPr>
          </a:p>
          <a:p>
            <a:r>
              <a:rPr lang="it-IT" sz="2400" i="1" dirty="0">
                <a:latin typeface="+mj-lt"/>
              </a:rPr>
              <a:t>BANDO COOPERAZIONE  AICS - Agenzia italiana per la Cooperazione allo </a:t>
            </a:r>
            <a:r>
              <a:rPr lang="it-IT" sz="2400" i="1" dirty="0" smtClean="0">
                <a:latin typeface="+mj-lt"/>
              </a:rPr>
              <a:t>sviluppo</a:t>
            </a:r>
          </a:p>
          <a:p>
            <a:endParaRPr lang="it-IT" sz="2400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it-IT" sz="2400" b="1" dirty="0">
                <a:latin typeface="+mj-lt"/>
              </a:rPr>
              <a:t>9 PROGETTI FINANZIATI </a:t>
            </a:r>
            <a:endParaRPr lang="it-IT" sz="2400" b="1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it-IT" sz="2400" b="1" dirty="0">
                <a:latin typeface="+mj-lt"/>
              </a:rPr>
              <a:t>50 PARTNER COINVOLTI </a:t>
            </a:r>
            <a:endParaRPr lang="it-IT" sz="2400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74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9868" y="940624"/>
            <a:ext cx="9281160" cy="914055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FONDI NAZIONALI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7202832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82708" y="1966822"/>
            <a:ext cx="790179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+mj-lt"/>
              </a:rPr>
              <a:t> </a:t>
            </a:r>
            <a:endParaRPr lang="it-IT" sz="2400" dirty="0">
              <a:latin typeface="+mj-lt"/>
            </a:endParaRPr>
          </a:p>
          <a:p>
            <a:pPr lvl="0"/>
            <a:r>
              <a:rPr lang="it-IT" sz="2400" dirty="0">
                <a:latin typeface="+mj-lt"/>
              </a:rPr>
              <a:t>TITOLO : </a:t>
            </a:r>
            <a:r>
              <a:rPr lang="it-IT" sz="2400" b="1" dirty="0">
                <a:latin typeface="+mj-lt"/>
              </a:rPr>
              <a:t>FORMARE PER INTEGRARE capofila Regione </a:t>
            </a:r>
            <a:r>
              <a:rPr lang="it-IT" sz="2400" b="1" dirty="0" smtClean="0">
                <a:latin typeface="+mj-lt"/>
              </a:rPr>
              <a:t>Umbria</a:t>
            </a:r>
          </a:p>
          <a:p>
            <a:pPr lvl="0"/>
            <a:endParaRPr lang="it-IT" sz="2400" b="1" dirty="0">
              <a:latin typeface="+mj-lt"/>
            </a:endParaRPr>
          </a:p>
          <a:p>
            <a:r>
              <a:rPr lang="it-IT" sz="2400" dirty="0" smtClean="0">
                <a:latin typeface="+mj-lt"/>
              </a:rPr>
              <a:t>TITOLO</a:t>
            </a:r>
            <a:r>
              <a:rPr lang="it-IT" sz="2400" b="1" dirty="0" smtClean="0">
                <a:latin typeface="+mj-lt"/>
              </a:rPr>
              <a:t>: PUZZLE </a:t>
            </a:r>
            <a:r>
              <a:rPr lang="it-IT" sz="2400" b="1" dirty="0">
                <a:latin typeface="+mj-lt"/>
              </a:rPr>
              <a:t>Interventi per il potenziamento dell'accoglienza in Umbria capofila Prefettura di </a:t>
            </a:r>
            <a:r>
              <a:rPr lang="it-IT" sz="2400" b="1" dirty="0" smtClean="0">
                <a:latin typeface="+mj-lt"/>
              </a:rPr>
              <a:t>Perugia</a:t>
            </a:r>
          </a:p>
          <a:p>
            <a:endParaRPr lang="it-IT" sz="2400" b="1" dirty="0">
              <a:latin typeface="+mj-lt"/>
            </a:endParaRPr>
          </a:p>
          <a:p>
            <a:r>
              <a:rPr lang="it-IT" sz="2400" dirty="0">
                <a:latin typeface="+mj-lt"/>
              </a:rPr>
              <a:t>TITOLO : </a:t>
            </a:r>
            <a:r>
              <a:rPr lang="it-IT" sz="2400" b="1" dirty="0">
                <a:latin typeface="+mj-lt"/>
              </a:rPr>
              <a:t>LIFE: Lavoro, Integrazione, Formazione, Empowerment capofila Regione Umbria</a:t>
            </a:r>
            <a:r>
              <a:rPr lang="it-IT" sz="2400" dirty="0">
                <a:latin typeface="+mj-lt"/>
              </a:rPr>
              <a:t> </a:t>
            </a:r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  <a:p>
            <a:endParaRPr lang="it-IT" sz="2400" dirty="0">
              <a:latin typeface="+mj-lt"/>
            </a:endParaRPr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67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5144" y="561062"/>
            <a:ext cx="9281160" cy="1259112"/>
          </a:xfrm>
        </p:spPr>
        <p:txBody>
          <a:bodyPr/>
          <a:lstStyle/>
          <a:p>
            <a:r>
              <a:rPr lang="it-IT" dirty="0" smtClean="0"/>
              <a:t>FONDI NAZIONALI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2707" y="6272784"/>
            <a:ext cx="7194205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82707" y="2044460"/>
            <a:ext cx="89024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dirty="0"/>
          </a:p>
          <a:p>
            <a:r>
              <a:rPr lang="it-IT" sz="2400" dirty="0">
                <a:latin typeface="+mj-lt"/>
              </a:rPr>
              <a:t>TITOLO : </a:t>
            </a:r>
            <a:r>
              <a:rPr lang="it-IT" sz="2400" b="1" dirty="0">
                <a:latin typeface="+mj-lt"/>
              </a:rPr>
              <a:t>WIFI - Welfare Interculturale, Formazione e Integrazione. Modelli Innovativi di Azioni Territoriali e Spazi di cittadinanza</a:t>
            </a:r>
          </a:p>
          <a:p>
            <a:endParaRPr lang="it-IT" sz="2400" b="1" dirty="0">
              <a:latin typeface="+mj-lt"/>
            </a:endParaRPr>
          </a:p>
          <a:p>
            <a:r>
              <a:rPr lang="it-IT" sz="2400" dirty="0">
                <a:latin typeface="+mj-lt"/>
              </a:rPr>
              <a:t>TITOLO </a:t>
            </a:r>
            <a:r>
              <a:rPr lang="it-IT" sz="2400" b="1" dirty="0">
                <a:latin typeface="+mj-lt"/>
              </a:rPr>
              <a:t>IMPACT UMBRIA: Integrazione dei Migranti con Politiche e Azioni </a:t>
            </a:r>
            <a:r>
              <a:rPr lang="it-IT" sz="2400" b="1" dirty="0" err="1">
                <a:latin typeface="+mj-lt"/>
              </a:rPr>
              <a:t>Coprogettate</a:t>
            </a:r>
            <a:r>
              <a:rPr lang="it-IT" sz="2400" b="1" dirty="0">
                <a:latin typeface="+mj-lt"/>
              </a:rPr>
              <a:t> sul Territorio capofila Regione Umbria</a:t>
            </a:r>
          </a:p>
          <a:p>
            <a:endParaRPr lang="it-IT" sz="2400" b="1" dirty="0">
              <a:latin typeface="+mj-lt"/>
            </a:endParaRPr>
          </a:p>
          <a:p>
            <a:r>
              <a:rPr lang="it-IT" sz="2400" dirty="0">
                <a:latin typeface="+mj-lt"/>
              </a:rPr>
              <a:t>TITOLO </a:t>
            </a:r>
            <a:r>
              <a:rPr lang="it-IT" sz="2400" b="1" dirty="0">
                <a:latin typeface="+mj-lt"/>
              </a:rPr>
              <a:t>: </a:t>
            </a:r>
            <a:r>
              <a:rPr lang="it-IT" sz="2400" b="1" dirty="0" err="1">
                <a:latin typeface="+mj-lt"/>
              </a:rPr>
              <a:t>For.MIGRANTS</a:t>
            </a:r>
            <a:r>
              <a:rPr lang="it-IT" sz="2400" b="1" dirty="0">
                <a:latin typeface="+mj-lt"/>
              </a:rPr>
              <a:t> –</a:t>
            </a:r>
            <a:r>
              <a:rPr lang="it-IT" sz="2400" b="1" dirty="0" err="1">
                <a:latin typeface="+mj-lt"/>
              </a:rPr>
              <a:t>For.mazione</a:t>
            </a:r>
            <a:r>
              <a:rPr lang="it-IT" sz="2400" b="1" dirty="0">
                <a:latin typeface="+mj-lt"/>
              </a:rPr>
              <a:t> e servizi per </a:t>
            </a:r>
            <a:r>
              <a:rPr lang="it-IT" sz="2400" b="1" dirty="0" smtClean="0">
                <a:latin typeface="+mj-lt"/>
              </a:rPr>
              <a:t>migliorare </a:t>
            </a:r>
            <a:r>
              <a:rPr lang="it-IT" sz="2400" b="1" dirty="0">
                <a:latin typeface="+mj-lt"/>
              </a:rPr>
              <a:t>la </a:t>
            </a:r>
            <a:r>
              <a:rPr lang="it-IT" sz="2400" b="1" dirty="0" smtClean="0">
                <a:latin typeface="+mj-lt"/>
              </a:rPr>
              <a:t>risposta </a:t>
            </a:r>
            <a:r>
              <a:rPr lang="it-IT" sz="2400" b="1" dirty="0">
                <a:latin typeface="+mj-lt"/>
              </a:rPr>
              <a:t>degli </a:t>
            </a:r>
            <a:r>
              <a:rPr lang="it-IT" sz="2400" b="1" dirty="0" smtClean="0">
                <a:latin typeface="+mj-lt"/>
              </a:rPr>
              <a:t>attori </a:t>
            </a:r>
            <a:r>
              <a:rPr lang="it-IT" sz="2400" b="1" dirty="0">
                <a:latin typeface="+mj-lt"/>
              </a:rPr>
              <a:t>del territorio alle </a:t>
            </a:r>
            <a:r>
              <a:rPr lang="it-IT" sz="2400" b="1" dirty="0" smtClean="0">
                <a:latin typeface="+mj-lt"/>
              </a:rPr>
              <a:t>necessità </a:t>
            </a:r>
            <a:r>
              <a:rPr lang="it-IT" sz="2400" b="1" dirty="0">
                <a:latin typeface="+mj-lt"/>
              </a:rPr>
              <a:t>di </a:t>
            </a:r>
            <a:r>
              <a:rPr lang="it-IT" sz="2400" b="1" dirty="0" smtClean="0">
                <a:latin typeface="+mj-lt"/>
              </a:rPr>
              <a:t>tutela </a:t>
            </a:r>
            <a:r>
              <a:rPr lang="it-IT" sz="2400" b="1" dirty="0">
                <a:latin typeface="+mj-lt"/>
              </a:rPr>
              <a:t>della </a:t>
            </a:r>
            <a:r>
              <a:rPr lang="it-IT" sz="2400" b="1" dirty="0" smtClean="0">
                <a:latin typeface="+mj-lt"/>
              </a:rPr>
              <a:t>salute </a:t>
            </a:r>
            <a:r>
              <a:rPr lang="it-IT" sz="2400" b="1" dirty="0">
                <a:latin typeface="+mj-lt"/>
              </a:rPr>
              <a:t>dei rifugiati e richiedenti asilo capofila USL Umbria 1</a:t>
            </a:r>
            <a:endParaRPr lang="it-IT" sz="2400" dirty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881" y="5883215"/>
            <a:ext cx="523407" cy="8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FORMAZIONE </a:t>
            </a:r>
            <a:br>
              <a:rPr lang="it-IT" dirty="0" smtClean="0"/>
            </a:br>
            <a:r>
              <a:rPr lang="it-IT" dirty="0" smtClean="0"/>
              <a:t>ALCUNI DATI ……..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67339" y="6089904"/>
            <a:ext cx="7365181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7172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330" y="569688"/>
            <a:ext cx="9972137" cy="1000319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/>
              <a:t>FORMAZIONE TEMATICHE IMMIGRAZIONE </a:t>
            </a:r>
            <a:endParaRPr lang="it-IT" sz="48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078967" y="1863306"/>
            <a:ext cx="9747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+mj-lt"/>
              </a:rPr>
              <a:t>- 356 ORE DI FORMAZIONE EROGATE </a:t>
            </a:r>
          </a:p>
          <a:p>
            <a:r>
              <a:rPr lang="it-IT" sz="3600" dirty="0" smtClean="0">
                <a:latin typeface="+mj-lt"/>
              </a:rPr>
              <a:t>- 380 FUNZIONARI PUBBLICI E OPERATORI PRIVATI FORMATI</a:t>
            </a:r>
          </a:p>
          <a:p>
            <a:r>
              <a:rPr lang="it-IT" sz="3600" dirty="0" smtClean="0">
                <a:latin typeface="+mj-lt"/>
              </a:rPr>
              <a:t>- 14 TIPOLGIE DI SERVIZI COINVOLTI</a:t>
            </a:r>
          </a:p>
          <a:p>
            <a:r>
              <a:rPr lang="it-IT" sz="3600" dirty="0" smtClean="0">
                <a:latin typeface="+mj-lt"/>
              </a:rPr>
              <a:t>- 40 COMUNI COINVOLTI</a:t>
            </a:r>
          </a:p>
          <a:p>
            <a:r>
              <a:rPr lang="it-IT" sz="3600" dirty="0" smtClean="0">
                <a:latin typeface="+mj-lt"/>
              </a:rPr>
              <a:t>- 27 ENTI COINVOLTI NELLE ATTIVITA’FORMATIVE </a:t>
            </a:r>
          </a:p>
          <a:p>
            <a:r>
              <a:rPr lang="it-IT" sz="3600" dirty="0" smtClean="0">
                <a:latin typeface="+mj-lt"/>
              </a:rPr>
              <a:t>- VARIE TEMATICHE AFFRONTATE </a:t>
            </a:r>
            <a:r>
              <a:rPr lang="it-IT" dirty="0" smtClean="0">
                <a:latin typeface="+mj-lt"/>
              </a:rPr>
              <a:t>(aggiornamento normativo, comunicazione, workshop tematici)</a:t>
            </a:r>
            <a:endParaRPr lang="it-IT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31932" y="6173328"/>
            <a:ext cx="6327648" cy="365125"/>
          </a:xfrm>
        </p:spPr>
        <p:txBody>
          <a:bodyPr/>
          <a:lstStyle/>
          <a:p>
            <a:r>
              <a:rPr lang="it-IT" sz="1400" dirty="0" smtClean="0"/>
              <a:t>Piazza Italia 11 06121 -  Perugia - tel.075/5721083 - www.anci.umbria.it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008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666" y="715176"/>
            <a:ext cx="10662248" cy="1286544"/>
          </a:xfrm>
        </p:spPr>
        <p:txBody>
          <a:bodyPr>
            <a:normAutofit fontScale="90000"/>
          </a:bodyPr>
          <a:lstStyle/>
          <a:p>
            <a:r>
              <a:rPr lang="it-IT" sz="6000" dirty="0" smtClean="0"/>
              <a:t>FORMAZIONE TEMATICHE FINANZA </a:t>
            </a:r>
            <a:br>
              <a:rPr lang="it-IT" sz="6000" dirty="0" smtClean="0"/>
            </a:br>
            <a:r>
              <a:rPr lang="it-IT" sz="2200" dirty="0" smtClean="0"/>
              <a:t>IN COLLABORAZIONE CON </a:t>
            </a:r>
            <a:br>
              <a:rPr lang="it-IT" sz="2200" dirty="0" smtClean="0"/>
            </a:br>
            <a:r>
              <a:rPr lang="it-IT" sz="4000" b="1" dirty="0" smtClean="0"/>
              <a:t>Scuola di pubblica Amministrazione villa umbra</a:t>
            </a:r>
            <a:r>
              <a:rPr lang="it-IT" sz="4000" dirty="0" smtClean="0"/>
              <a:t>  </a:t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70630" y="2520410"/>
            <a:ext cx="75136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+mj-lt"/>
              </a:rPr>
              <a:t>- 55 ORE DI FORMAZIONE EROGATE</a:t>
            </a:r>
            <a:endParaRPr lang="it-IT" sz="3600" dirty="0">
              <a:latin typeface="+mj-lt"/>
            </a:endParaRPr>
          </a:p>
          <a:p>
            <a:r>
              <a:rPr lang="it-IT" sz="3600" dirty="0" smtClean="0">
                <a:latin typeface="+mj-lt"/>
              </a:rPr>
              <a:t>- 306 FUNZIONARI PUBBLICI COINVOLTI</a:t>
            </a:r>
            <a:endParaRPr lang="it-IT" sz="3600" dirty="0">
              <a:latin typeface="+mj-lt"/>
            </a:endParaRPr>
          </a:p>
          <a:p>
            <a:r>
              <a:rPr lang="it-IT" sz="3600" dirty="0" smtClean="0">
                <a:latin typeface="+mj-lt"/>
              </a:rPr>
              <a:t>- 4 TIPOLOGIE DI SERVIZI COINVOLTI</a:t>
            </a:r>
          </a:p>
          <a:p>
            <a:r>
              <a:rPr lang="it-IT" sz="3600" dirty="0" smtClean="0">
                <a:latin typeface="+mj-lt"/>
              </a:rPr>
              <a:t>- 35 COMUNI COINVOLTI</a:t>
            </a:r>
            <a:endParaRPr lang="it-IT" sz="3600" dirty="0"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it-IT" sz="3600" dirty="0" smtClean="0">
                <a:latin typeface="+mj-lt"/>
              </a:rPr>
              <a:t>VARIE TEMATICHE AFFRONTATE </a:t>
            </a:r>
          </a:p>
          <a:p>
            <a:r>
              <a:rPr lang="it-IT" sz="1200" dirty="0" smtClean="0">
                <a:latin typeface="+mj-lt"/>
              </a:rPr>
              <a:t>(</a:t>
            </a:r>
            <a:r>
              <a:rPr lang="it-IT" sz="1200" i="1" dirty="0" smtClean="0"/>
              <a:t>La </a:t>
            </a:r>
            <a:r>
              <a:rPr lang="it-IT" sz="1200" i="1" dirty="0"/>
              <a:t>valorizzazione del patrimonio culturale e lo sviluppo urbano nei finanziamenti comunitari: programmi e opportunità / Società partecipate: il quadro normativo dopo il </a:t>
            </a:r>
            <a:r>
              <a:rPr lang="it-IT" sz="1200" i="1" dirty="0" err="1"/>
              <a:t>d.lg</a:t>
            </a:r>
            <a:r>
              <a:rPr lang="it-IT" sz="1200" i="1" dirty="0"/>
              <a:t> n.100/2017/le più recenti questioni di rilievo dei tributi comunali/ la riscossione delle entrate comunali e l’attività di accertamento; tributi locali; </a:t>
            </a:r>
            <a:r>
              <a:rPr lang="it-IT" sz="1200" i="1" dirty="0" smtClean="0"/>
              <a:t>TARI)</a:t>
            </a:r>
            <a:endParaRPr lang="it-IT" sz="1200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61700" y="5990765"/>
            <a:ext cx="6327648" cy="365125"/>
          </a:xfrm>
        </p:spPr>
        <p:txBody>
          <a:bodyPr/>
          <a:lstStyle/>
          <a:p>
            <a:r>
              <a:rPr lang="it-IT" sz="1400" dirty="0" smtClean="0"/>
              <a:t>Piazza Italia 11 06121 -  Perugia - tel.075/5721083 - www.anci.umbria.it</a:t>
            </a:r>
            <a:endParaRPr lang="it-IT" sz="1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115" y="2001720"/>
            <a:ext cx="32131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0419" y="1328813"/>
            <a:ext cx="9281160" cy="499987"/>
          </a:xfrm>
        </p:spPr>
        <p:txBody>
          <a:bodyPr>
            <a:normAutofit fontScale="90000"/>
          </a:bodyPr>
          <a:lstStyle/>
          <a:p>
            <a:r>
              <a:rPr lang="it-IT" sz="7300" dirty="0"/>
              <a:t>FORMAZIONE 0 – </a:t>
            </a:r>
            <a:r>
              <a:rPr lang="it-IT" sz="7300" dirty="0" smtClean="0"/>
              <a:t>6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100" dirty="0" smtClean="0"/>
              <a:t>per la formazione continua di tutto il personale educativo e docente di scuole comunali, statali, private e paritarie  </a:t>
            </a:r>
            <a:r>
              <a:rPr lang="it-IT" sz="3100" dirty="0"/>
              <a:t/>
            </a:r>
            <a:br>
              <a:rPr lang="it-IT" sz="3100" dirty="0"/>
            </a:br>
            <a:endParaRPr lang="it-IT" sz="31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398142" y="2570671"/>
            <a:ext cx="73162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+mj-lt"/>
              </a:rPr>
              <a:t>Previste circa 22 edizioni dislocate sul territorio </a:t>
            </a:r>
          </a:p>
          <a:p>
            <a:r>
              <a:rPr lang="it-IT" sz="2400" b="1" dirty="0">
                <a:latin typeface="+mj-lt"/>
              </a:rPr>
              <a:t>- 12 zone sociali, per un totale di: </a:t>
            </a:r>
            <a:endParaRPr lang="it-IT" sz="2400" dirty="0">
              <a:latin typeface="+mj-lt"/>
            </a:endParaRPr>
          </a:p>
          <a:p>
            <a:r>
              <a:rPr lang="it-IT" sz="2400" b="1" dirty="0">
                <a:latin typeface="+mj-lt"/>
              </a:rPr>
              <a:t>374 - ORE DI </a:t>
            </a:r>
            <a:r>
              <a:rPr lang="it-IT" sz="2400" b="1" dirty="0" smtClean="0">
                <a:latin typeface="+mj-lt"/>
              </a:rPr>
              <a:t>FORMAZIONE </a:t>
            </a:r>
            <a:r>
              <a:rPr lang="it-IT" sz="2400" b="1" dirty="0">
                <a:latin typeface="+mj-lt"/>
              </a:rPr>
              <a:t>IN AULA</a:t>
            </a:r>
            <a:endParaRPr lang="it-IT" sz="2400" dirty="0">
              <a:latin typeface="+mj-lt"/>
            </a:endParaRPr>
          </a:p>
          <a:p>
            <a:r>
              <a:rPr lang="it-IT" sz="2400" b="1" dirty="0">
                <a:latin typeface="+mj-lt"/>
              </a:rPr>
              <a:t>16 - ORE DI FORMAZIONE IN PLENARIA: </a:t>
            </a:r>
            <a:endParaRPr lang="it-IT" sz="2400" b="1" dirty="0" smtClean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8 </a:t>
            </a:r>
            <a:r>
              <a:rPr lang="it-IT" sz="2400" b="1" dirty="0">
                <a:latin typeface="+mj-lt"/>
              </a:rPr>
              <a:t>IN PROV DI PG E 8 IN PROV DI TERNI </a:t>
            </a:r>
            <a:endParaRPr lang="it-IT" sz="2400" dirty="0">
              <a:latin typeface="+mj-lt"/>
            </a:endParaRPr>
          </a:p>
          <a:p>
            <a:r>
              <a:rPr lang="it-IT" sz="2400" b="1" dirty="0">
                <a:latin typeface="+mj-lt"/>
              </a:rPr>
              <a:t>TOTALE COMPLESSIVO DI  - 390 ore </a:t>
            </a:r>
            <a:endParaRPr lang="it-IT" sz="2400" dirty="0">
              <a:latin typeface="+mj-lt"/>
            </a:endParaRPr>
          </a:p>
          <a:p>
            <a:r>
              <a:rPr lang="it-IT" sz="2400" b="1" dirty="0">
                <a:latin typeface="+mj-lt"/>
              </a:rPr>
              <a:t>1000 DISCENTI ISCRITTI</a:t>
            </a:r>
            <a:endParaRPr lang="it-IT" sz="2400" dirty="0">
              <a:latin typeface="+mj-lt"/>
            </a:endParaRPr>
          </a:p>
          <a:p>
            <a:r>
              <a:rPr lang="it-IT" sz="2400" b="1" dirty="0">
                <a:latin typeface="+mj-lt"/>
              </a:rPr>
              <a:t>PREVISTE PIU’ EDIZIONI SU PERUGIA E TERNI, SPOLETO</a:t>
            </a:r>
            <a:endParaRPr lang="it-IT" sz="2400" dirty="0">
              <a:latin typeface="+mj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8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5534" y="474798"/>
            <a:ext cx="10405070" cy="1621422"/>
          </a:xfrm>
        </p:spPr>
        <p:txBody>
          <a:bodyPr>
            <a:normAutofit fontScale="90000"/>
          </a:bodyPr>
          <a:lstStyle/>
          <a:p>
            <a:r>
              <a:rPr lang="it-IT" sz="6700" dirty="0"/>
              <a:t>Formazione </a:t>
            </a:r>
            <a:r>
              <a:rPr lang="it-IT" sz="6700" dirty="0" smtClean="0"/>
              <a:t>progetto </a:t>
            </a:r>
            <a:br>
              <a:rPr lang="it-IT" sz="6700" dirty="0" smtClean="0"/>
            </a:br>
            <a:r>
              <a:rPr lang="it-IT" sz="6700" dirty="0" smtClean="0"/>
              <a:t>«</a:t>
            </a:r>
            <a:r>
              <a:rPr lang="it-IT" sz="6700" dirty="0"/>
              <a:t>io e gli altri</a:t>
            </a:r>
            <a:r>
              <a:rPr lang="it-IT" sz="6700" dirty="0" smtClean="0"/>
              <a:t>»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per la gestione delle relazioni nell’ambito di lavoro 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056792" y="3010051"/>
            <a:ext cx="94163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10 COMUNI COINVOLTI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800 </a:t>
            </a:r>
            <a:r>
              <a:rPr lang="it-IT" sz="3600" dirty="0">
                <a:latin typeface="+mj-lt"/>
              </a:rPr>
              <a:t>DIPENDIDENTI COMUNALI  nel triennio 2016 – 2019 </a:t>
            </a:r>
          </a:p>
          <a:p>
            <a:pPr marL="285750" indent="-285750">
              <a:buFontTx/>
              <a:buChar char="-"/>
            </a:pPr>
            <a:r>
              <a:rPr lang="it-IT" sz="3600" dirty="0">
                <a:latin typeface="+mj-lt"/>
              </a:rPr>
              <a:t>1° FASE – 250 DIPENDENTI </a:t>
            </a:r>
            <a:r>
              <a:rPr lang="it-IT" sz="3600" dirty="0" smtClean="0">
                <a:latin typeface="+mj-lt"/>
              </a:rPr>
              <a:t>(INIZIO 2017 – FINO 2018)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2</a:t>
            </a:r>
            <a:r>
              <a:rPr lang="it-IT" sz="3600" dirty="0">
                <a:latin typeface="+mj-lt"/>
              </a:rPr>
              <a:t>° FASE – 650 DIPENDENTI </a:t>
            </a:r>
            <a:r>
              <a:rPr lang="it-IT" sz="3600" dirty="0" smtClean="0">
                <a:latin typeface="+mj-lt"/>
              </a:rPr>
              <a:t>(CONCLUSIONE 2019) 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400 DIPENDENTI GIA’ FORMATI </a:t>
            </a:r>
            <a:endParaRPr lang="it-IT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89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58197" y="3002338"/>
            <a:ext cx="10877908" cy="49136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it-IT" dirty="0" smtClean="0"/>
              <a:t>ANCI UMBRIA E’</a:t>
            </a:r>
            <a:br>
              <a:rPr lang="it-IT" dirty="0" smtClean="0"/>
            </a:br>
            <a:r>
              <a:rPr lang="it-IT" sz="4900" dirty="0" smtClean="0"/>
              <a:t/>
            </a:r>
            <a:br>
              <a:rPr lang="it-IT" sz="4900" dirty="0" smtClean="0"/>
            </a:br>
            <a:r>
              <a:rPr lang="it-IT" sz="4000" dirty="0" smtClean="0"/>
              <a:t>- </a:t>
            </a:r>
            <a:r>
              <a:rPr lang="it-IT" sz="3600" dirty="0" smtClean="0"/>
              <a:t>91 COMUNI ADERENTI</a:t>
            </a:r>
            <a:br>
              <a:rPr lang="it-IT" sz="3600" dirty="0" smtClean="0"/>
            </a:br>
            <a:r>
              <a:rPr lang="it-IT" sz="3600" dirty="0" smtClean="0"/>
              <a:t>- RAPPRESENTANZA POLITICO </a:t>
            </a:r>
            <a:r>
              <a:rPr lang="it-IT" sz="2200" dirty="0" smtClean="0"/>
              <a:t>– </a:t>
            </a:r>
            <a:r>
              <a:rPr lang="it-IT" sz="3600" dirty="0" smtClean="0"/>
              <a:t>ISTITUZIONALE</a:t>
            </a:r>
            <a:r>
              <a:rPr lang="it-IT" sz="2200" dirty="0" smtClean="0"/>
              <a:t> </a:t>
            </a:r>
            <a:br>
              <a:rPr lang="it-IT" sz="2200" dirty="0" smtClean="0"/>
            </a:br>
            <a:r>
              <a:rPr lang="it-IT" sz="2700" dirty="0"/>
              <a:t> </a:t>
            </a:r>
            <a:r>
              <a:rPr lang="it-IT" sz="2700" dirty="0" smtClean="0"/>
              <a:t> </a:t>
            </a:r>
            <a:r>
              <a:rPr lang="it-IT" sz="2200" dirty="0" smtClean="0"/>
              <a:t>CON</a:t>
            </a:r>
            <a:r>
              <a:rPr lang="it-IT" sz="2700" dirty="0" smtClean="0"/>
              <a:t> </a:t>
            </a:r>
            <a:r>
              <a:rPr lang="it-IT" sz="2200" dirty="0" smtClean="0"/>
              <a:t>REGIONE UMBRIA, PROVINCE, PREFETTURE, QUESTURE, INPS, INAIL, AGENZIA DELLE ENTRATE, </a:t>
            </a:r>
            <a:br>
              <a:rPr lang="it-IT" sz="2200" dirty="0" smtClean="0"/>
            </a:br>
            <a:r>
              <a:rPr lang="it-IT" sz="2200" dirty="0" smtClean="0"/>
              <a:t>  RAPPRESENTANZE SINDACALI, DATORIALI, RAPPORTI CON ENTI DEL TERZO SETTORE E COOPERATIVE  </a:t>
            </a: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3600" dirty="0" smtClean="0"/>
              <a:t>- ASSOCIAZIONE DOTATA DI PERSONALITA’ GIURIDICA DAL 2016 </a:t>
            </a:r>
            <a:br>
              <a:rPr lang="it-IT" sz="3600" dirty="0" smtClean="0"/>
            </a:br>
            <a:r>
              <a:rPr lang="it-IT" sz="3600" dirty="0" smtClean="0"/>
              <a:t>- </a:t>
            </a:r>
            <a:r>
              <a:rPr lang="it-IT" sz="3100" dirty="0" smtClean="0"/>
              <a:t>ASSOCIAZIONE ACCREDITATA AL SISTEMA REGIONALE DI FORMAZIONE DAL 2016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- ASSOCIAZIONE CON PIANO TRASPARENZA - ANTICORRUZIONE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2707" y="6272784"/>
            <a:ext cx="7271843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94890" y="483078"/>
            <a:ext cx="6935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0373" y="1090861"/>
            <a:ext cx="9281160" cy="62938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SERVIZIO CIVILE 2017/2018 </a:t>
            </a:r>
            <a:br>
              <a:rPr lang="it-IT" dirty="0" smtClean="0"/>
            </a:br>
            <a:endParaRPr lang="it-IT" sz="3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035834" y="2484408"/>
            <a:ext cx="93682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- </a:t>
            </a:r>
            <a:r>
              <a:rPr lang="it-IT" sz="3600" dirty="0">
                <a:latin typeface="+mj-lt"/>
              </a:rPr>
              <a:t>110 VOLONTARI SELEZIONATI</a:t>
            </a:r>
            <a:br>
              <a:rPr lang="it-IT" sz="3600" dirty="0">
                <a:latin typeface="+mj-lt"/>
              </a:rPr>
            </a:br>
            <a:r>
              <a:rPr lang="it-IT" sz="3600" dirty="0">
                <a:latin typeface="+mj-lt"/>
              </a:rPr>
              <a:t>- 42 RAGAZZI FORMATI</a:t>
            </a:r>
            <a:br>
              <a:rPr lang="it-IT" sz="3600" dirty="0">
                <a:latin typeface="+mj-lt"/>
              </a:rPr>
            </a:br>
            <a:r>
              <a:rPr lang="it-IT" sz="3600" dirty="0">
                <a:latin typeface="+mj-lt"/>
              </a:rPr>
              <a:t>- 30 ORE DI FORMAZIONE EROGATA </a:t>
            </a:r>
            <a:br>
              <a:rPr lang="it-IT" sz="3600" dirty="0">
                <a:latin typeface="+mj-lt"/>
              </a:rPr>
            </a:br>
            <a:r>
              <a:rPr lang="it-IT" sz="3600" dirty="0">
                <a:latin typeface="+mj-lt"/>
              </a:rPr>
              <a:t>- RICONOSCIMENTO </a:t>
            </a:r>
            <a:r>
              <a:rPr lang="it-IT" sz="3600" dirty="0" smtClean="0">
                <a:latin typeface="+mj-lt"/>
              </a:rPr>
              <a:t>E CERTIFICAZIONE </a:t>
            </a:r>
            <a:r>
              <a:rPr lang="it-IT" sz="3600" dirty="0">
                <a:latin typeface="+mj-lt"/>
              </a:rPr>
              <a:t>DELLE COMPETENZE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822788" y="6173328"/>
            <a:ext cx="6327648" cy="365125"/>
          </a:xfrm>
        </p:spPr>
        <p:txBody>
          <a:bodyPr/>
          <a:lstStyle/>
          <a:p>
            <a:r>
              <a:rPr lang="it-IT" sz="1400" dirty="0" smtClean="0"/>
              <a:t>Piazza Italia 11 06121 -  Perugia - tel.075/5721083 - www.anci.umbria.it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8993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33218" y="828481"/>
            <a:ext cx="9281160" cy="63801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SERVIZIO CIVILE UNIVERSALE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39351" y="1752530"/>
            <a:ext cx="860916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SUPPORTO ACCREDITAMENTO COMUNI </a:t>
            </a:r>
            <a:r>
              <a:rPr lang="it-IT" sz="1600" dirty="0" smtClean="0">
                <a:latin typeface="+mj-lt"/>
              </a:rPr>
              <a:t>(GIA’ ARRIVATE 10 LETTERE DI INTERESSE – SCADENZA MARZO 2019) 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PREDISPOSIZIONE DELIBERE DI GIUNTA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PROGETTAZIONE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SELEZIONE DEI VOLONTARI INSIEME AGLI ENTI INTERESSATI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EROGAZIONE FORMAZIONE SPECIFICA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MONITORAGGIO OBBLIGATORIO DELLE ATTIVITA</a:t>
            </a:r>
          </a:p>
          <a:p>
            <a:pPr marL="285750" indent="-285750">
              <a:buFontTx/>
              <a:buChar char="-"/>
            </a:pPr>
            <a:r>
              <a:rPr lang="it-IT" sz="3600" dirty="0" smtClean="0">
                <a:latin typeface="+mj-lt"/>
              </a:rPr>
              <a:t>CERTIFICAZIONE DELLE COMPETENZE </a:t>
            </a:r>
            <a:endParaRPr lang="it-IT" sz="3600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005668" y="6173328"/>
            <a:ext cx="6327648" cy="365125"/>
          </a:xfrm>
        </p:spPr>
        <p:txBody>
          <a:bodyPr/>
          <a:lstStyle/>
          <a:p>
            <a:r>
              <a:rPr lang="it-IT" sz="1400" dirty="0" smtClean="0"/>
              <a:t>Piazza Italia 11 06121 -  Perugia - tel.075/5721083 - www.anci.umbria.it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2172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8879" y="681832"/>
            <a:ext cx="9281160" cy="62938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GRAZIE PER L’ATTENZIONE!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991" y="2544793"/>
            <a:ext cx="2620588" cy="223235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433314" y="1494235"/>
            <a:ext cx="4226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latin typeface="+mj-lt"/>
              </a:rPr>
              <a:t>AUGURI DI BUONE FESTE </a:t>
            </a:r>
          </a:p>
          <a:p>
            <a:pPr algn="ctr"/>
            <a:r>
              <a:rPr lang="it-IT" sz="3600" dirty="0" smtClean="0">
                <a:latin typeface="+mj-lt"/>
              </a:rPr>
              <a:t>STAFF ANCI UMBRIA </a:t>
            </a:r>
            <a:endParaRPr lang="it-IT" sz="3600" dirty="0">
              <a:latin typeface="+mj-lt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30" y="2697426"/>
            <a:ext cx="4523117" cy="339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7128" y="1829145"/>
            <a:ext cx="9281160" cy="352044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- RISPOSTE </a:t>
            </a:r>
            <a:r>
              <a:rPr lang="it-IT" sz="4000" dirty="0"/>
              <a:t>AI QUESITI DEI </a:t>
            </a:r>
            <a:r>
              <a:rPr lang="it-IT" sz="4000" dirty="0" smtClean="0"/>
              <a:t>COMUNI</a:t>
            </a:r>
            <a:br>
              <a:rPr lang="it-IT" sz="4000" dirty="0" smtClean="0"/>
            </a:br>
            <a:r>
              <a:rPr lang="it-IT" sz="4000" dirty="0" smtClean="0"/>
              <a:t>- 16 CONSULTE TEMATICHE   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/>
              <a:t>- 14 PROGETTI APPROVATI A SOSTEGNO DEI COMUNI</a:t>
            </a:r>
            <a:br>
              <a:rPr lang="it-IT" sz="4000" dirty="0"/>
            </a:br>
            <a:r>
              <a:rPr lang="it-IT" sz="4000" dirty="0"/>
              <a:t>- PROTOCOLLI E CONVENZIONI CON ENTI DEL TERRITORIO</a:t>
            </a:r>
            <a:br>
              <a:rPr lang="it-IT" sz="4000" dirty="0"/>
            </a:br>
            <a:r>
              <a:rPr lang="it-IT" sz="4000" dirty="0"/>
              <a:t>- FORMAZIONE </a:t>
            </a:r>
            <a:br>
              <a:rPr lang="it-IT" sz="4000" dirty="0"/>
            </a:br>
            <a:r>
              <a:rPr lang="it-IT" sz="4000" dirty="0"/>
              <a:t>- </a:t>
            </a:r>
            <a:r>
              <a:rPr lang="it-IT" sz="4000" dirty="0" smtClean="0"/>
              <a:t>ASSISTENZA TECNICA (COORDINAMENTO,PROGETTAZIONE)</a:t>
            </a:r>
            <a:br>
              <a:rPr lang="it-IT" sz="4000" dirty="0" smtClean="0"/>
            </a:br>
            <a:r>
              <a:rPr lang="it-IT" sz="4000" dirty="0" smtClean="0"/>
              <a:t>- PREDISPOSIZIONE OSSERVAZIONI,PARERI,EMENDAMENTI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7245964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09291" y="388189"/>
            <a:ext cx="6167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latin typeface="+mj-lt"/>
              </a:rPr>
              <a:t>ATTIVITA’ </a:t>
            </a:r>
            <a:endParaRPr lang="it-IT" sz="5400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881" y="5883215"/>
            <a:ext cx="523407" cy="8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6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2999" y="526556"/>
            <a:ext cx="9281160" cy="810538"/>
          </a:xfrm>
        </p:spPr>
        <p:txBody>
          <a:bodyPr>
            <a:noAutofit/>
          </a:bodyPr>
          <a:lstStyle/>
          <a:p>
            <a:r>
              <a:rPr lang="it-IT" sz="6000" dirty="0" smtClean="0"/>
              <a:t>Protocolli e convenzioni</a:t>
            </a:r>
            <a:endParaRPr lang="it-IT" sz="6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156500" y="1608392"/>
            <a:ext cx="8860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 smtClean="0">
                <a:latin typeface="+mj-lt"/>
              </a:rPr>
              <a:t>Protocollo </a:t>
            </a:r>
            <a:r>
              <a:rPr lang="it-IT" dirty="0">
                <a:latin typeface="+mj-lt"/>
              </a:rPr>
              <a:t>d</a:t>
            </a:r>
            <a:r>
              <a:rPr lang="it-IT" dirty="0" smtClean="0">
                <a:latin typeface="+mj-lt"/>
              </a:rPr>
              <a:t>’Intesa sugli interventi del piano regionale per la non autosufficienza </a:t>
            </a:r>
            <a:r>
              <a:rPr lang="it-IT" dirty="0">
                <a:latin typeface="+mj-lt"/>
              </a:rPr>
              <a:t>(</a:t>
            </a:r>
            <a:r>
              <a:rPr lang="it-IT" dirty="0" smtClean="0">
                <a:latin typeface="+mj-lt"/>
              </a:rPr>
              <a:t>PRINA)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dirty="0" smtClean="0">
                <a:latin typeface="+mj-lt"/>
              </a:rPr>
              <a:t>Convenzione per la realizzazione degli interventi e/o progetti previsti di cui all’art. 280 della legge n.11/2015  riconoscimento per la valorizzazione della funzione sociale, educativa e formativa svolti dalle parrocchie mediante oratori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dirty="0" smtClean="0">
                <a:latin typeface="+mj-lt"/>
              </a:rPr>
              <a:t>Protocollo unico regionale per la realizzazione del sistema regionale di contrasto alla violenza di genere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dirty="0" smtClean="0">
                <a:latin typeface="+mj-lt"/>
              </a:rPr>
              <a:t>Protocollo per la prevenzione e il contrasto delle discriminazioni in ragione dell’orientamento sessuale o dell’identità di genere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dirty="0" smtClean="0">
                <a:latin typeface="+mj-lt"/>
              </a:rPr>
              <a:t>Protocollo con </a:t>
            </a:r>
            <a:r>
              <a:rPr lang="it-IT" dirty="0" err="1" smtClean="0">
                <a:latin typeface="+mj-lt"/>
              </a:rPr>
              <a:t>avis</a:t>
            </a:r>
            <a:r>
              <a:rPr lang="it-IT" dirty="0" smtClean="0">
                <a:latin typeface="+mj-lt"/>
              </a:rPr>
              <a:t> regionale e Federsanità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dirty="0" smtClean="0">
                <a:latin typeface="+mj-lt"/>
              </a:rPr>
              <a:t>Convenzione ANCI Umbria – Regione Umbria Servizio protezione civile per l’attuazione del Sistema integrato regionale di Protezione Civile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dirty="0" smtClean="0">
                <a:latin typeface="+mj-lt"/>
              </a:rPr>
              <a:t>Protocollo d’Intesa Regione Umbria – Umbria Digitale – ANCI Umbria per lo sviluppo di iniziative comuni in tema di Agenda Digitale nel territorio umbro. </a:t>
            </a:r>
            <a:endParaRPr lang="it-IT" dirty="0">
              <a:latin typeface="+mj-lt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433218" y="6253592"/>
            <a:ext cx="7090343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0852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e 20"/>
          <p:cNvSpPr/>
          <p:nvPr/>
        </p:nvSpPr>
        <p:spPr>
          <a:xfrm>
            <a:off x="4546020" y="1893458"/>
            <a:ext cx="3450565" cy="2017788"/>
          </a:xfrm>
          <a:prstGeom prst="ellips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2833" y="180046"/>
            <a:ext cx="9281160" cy="95874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RAPPORTI</a:t>
            </a:r>
            <a:r>
              <a:rPr lang="it-IT" sz="4000" b="1" dirty="0" smtClean="0"/>
              <a:t> </a:t>
            </a:r>
            <a:r>
              <a:rPr lang="it-IT" sz="4000" dirty="0" smtClean="0"/>
              <a:t>CON MONDO AUTONOMIE</a:t>
            </a: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2707" y="6272784"/>
            <a:ext cx="7471285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944521" y="2185763"/>
            <a:ext cx="2690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latin typeface="+mj-lt"/>
              </a:rPr>
              <a:t>ANCI UMBRIA</a:t>
            </a:r>
          </a:p>
          <a:p>
            <a:pPr algn="ctr"/>
            <a:r>
              <a:rPr lang="it-IT" sz="4000" dirty="0" smtClean="0">
                <a:latin typeface="+mj-lt"/>
              </a:rPr>
              <a:t>COMUNI </a:t>
            </a:r>
            <a:endParaRPr lang="it-IT" sz="4000" dirty="0"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342974" y="1635954"/>
            <a:ext cx="2018581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UPI UMBRIA</a:t>
            </a:r>
            <a:endParaRPr lang="it-IT" b="1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106489" y="1551017"/>
            <a:ext cx="2518913" cy="64633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CONSIGLIO DELLE AUTONOMIE LOCALI </a:t>
            </a:r>
            <a:endParaRPr lang="it-IT" b="1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475116" y="3981285"/>
            <a:ext cx="3622071" cy="64633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SCUOLA PUBBLICA DI AMMINISTRAZIONE PUBBLICA </a:t>
            </a:r>
            <a:endParaRPr lang="it-IT" b="1" dirty="0">
              <a:latin typeface="+mj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444237" y="2928354"/>
            <a:ext cx="2277373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AICCRE UMBRIA</a:t>
            </a:r>
            <a:endParaRPr lang="it-IT" b="1" dirty="0">
              <a:latin typeface="+mj-lt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243574" y="4045911"/>
            <a:ext cx="2820837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LEGA DELLE AUTONOMIE UMBRE </a:t>
            </a:r>
            <a:endParaRPr lang="it-IT" b="1" dirty="0">
              <a:latin typeface="+mj-lt"/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4718649" y="1744391"/>
            <a:ext cx="457200" cy="282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10" idx="3"/>
          </p:cNvCxnSpPr>
          <p:nvPr/>
        </p:nvCxnSpPr>
        <p:spPr>
          <a:xfrm flipH="1" flipV="1">
            <a:off x="4625402" y="1874183"/>
            <a:ext cx="362103" cy="239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7686136" y="1854679"/>
            <a:ext cx="465826" cy="340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>
            <a:off x="7841209" y="2044214"/>
            <a:ext cx="362103" cy="249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4045789" y="3416060"/>
            <a:ext cx="459867" cy="258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4166558" y="3613198"/>
            <a:ext cx="458844" cy="248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12" idx="1"/>
          </p:cNvCxnSpPr>
          <p:nvPr/>
        </p:nvCxnSpPr>
        <p:spPr>
          <a:xfrm>
            <a:off x="8022260" y="3072154"/>
            <a:ext cx="421977" cy="40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H="1">
            <a:off x="8022260" y="3297686"/>
            <a:ext cx="421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7686136" y="3861515"/>
            <a:ext cx="517176" cy="239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 flipV="1">
            <a:off x="7573992" y="4043554"/>
            <a:ext cx="553735" cy="380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magin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881" y="5883215"/>
            <a:ext cx="523407" cy="86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>
          <a:xfrm>
            <a:off x="4356340" y="1607989"/>
            <a:ext cx="3450565" cy="20177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926786" cy="365125"/>
          </a:xfrm>
        </p:spPr>
        <p:txBody>
          <a:bodyPr/>
          <a:lstStyle/>
          <a:p>
            <a:r>
              <a:rPr lang="it-IT" sz="1600" dirty="0" smtClean="0"/>
              <a:t>Piazza Italia 11 06121 -  Perugia - tel.075/5721083 - www.anci.umbria.it</a:t>
            </a:r>
            <a:endParaRPr lang="it-IT" sz="1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10818" y="2168141"/>
            <a:ext cx="6392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atin typeface="+mj-lt"/>
              </a:rPr>
              <a:t>ANCI UMBRIA </a:t>
            </a:r>
            <a:endParaRPr lang="it-IT" sz="4000" b="1" dirty="0">
              <a:latin typeface="+mj-lt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772565" y="750784"/>
            <a:ext cx="2825150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ANCI NAZIONALE </a:t>
            </a:r>
            <a:endParaRPr lang="it-IT" sz="2000" b="1" dirty="0"/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881" y="5883215"/>
            <a:ext cx="523407" cy="864898"/>
          </a:xfrm>
          <a:prstGeom prst="rect">
            <a:avLst/>
          </a:prstGeom>
        </p:spPr>
      </p:pic>
      <p:sp>
        <p:nvSpPr>
          <p:cNvPr id="31" name="CasellaDiTesto 30"/>
          <p:cNvSpPr txBox="1"/>
          <p:nvPr/>
        </p:nvSpPr>
        <p:spPr>
          <a:xfrm>
            <a:off x="2648311" y="3698264"/>
            <a:ext cx="1415949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FELCOS </a:t>
            </a:r>
            <a:endParaRPr lang="it-IT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516593" y="2829860"/>
            <a:ext cx="195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COMUNI </a:t>
            </a:r>
            <a:endParaRPr lang="it-IT" b="1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5249173" y="4234722"/>
            <a:ext cx="1936631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FEDERSANITA’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8253603" y="3630839"/>
            <a:ext cx="2941607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ANCI UMBRIA PROCIV</a:t>
            </a:r>
            <a:endParaRPr lang="it-IT" b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803585" y="1695997"/>
            <a:ext cx="1181819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IFEL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8358996" y="1594128"/>
            <a:ext cx="2014268" cy="40011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ANCITEL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707366" y="257494"/>
            <a:ext cx="3217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+mj-lt"/>
              </a:rPr>
              <a:t>MONDO ANCI </a:t>
            </a:r>
            <a:endParaRPr lang="it-IT" sz="4800" dirty="0">
              <a:latin typeface="+mj-lt"/>
            </a:endParaRPr>
          </a:p>
        </p:txBody>
      </p:sp>
      <p:cxnSp>
        <p:nvCxnSpPr>
          <p:cNvPr id="47" name="Connettore 2 46"/>
          <p:cNvCxnSpPr/>
          <p:nvPr/>
        </p:nvCxnSpPr>
        <p:spPr>
          <a:xfrm flipV="1">
            <a:off x="6081622" y="1167195"/>
            <a:ext cx="0" cy="368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26" idx="2"/>
          </p:cNvCxnSpPr>
          <p:nvPr/>
        </p:nvCxnSpPr>
        <p:spPr>
          <a:xfrm>
            <a:off x="6185140" y="1150894"/>
            <a:ext cx="0" cy="368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44" idx="1"/>
          </p:cNvCxnSpPr>
          <p:nvPr/>
        </p:nvCxnSpPr>
        <p:spPr>
          <a:xfrm flipH="1">
            <a:off x="7912298" y="1794183"/>
            <a:ext cx="446698" cy="20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 flipV="1">
            <a:off x="7910423" y="2071669"/>
            <a:ext cx="448573" cy="179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43" idx="3"/>
          </p:cNvCxnSpPr>
          <p:nvPr/>
        </p:nvCxnSpPr>
        <p:spPr>
          <a:xfrm>
            <a:off x="3985404" y="1896052"/>
            <a:ext cx="474453" cy="175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 flipH="1" flipV="1">
            <a:off x="3799937" y="2071669"/>
            <a:ext cx="528647" cy="202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3681648" y="3409474"/>
            <a:ext cx="929170" cy="185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4064260" y="3587862"/>
            <a:ext cx="546558" cy="227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/>
          <p:cNvCxnSpPr/>
          <p:nvPr/>
        </p:nvCxnSpPr>
        <p:spPr>
          <a:xfrm flipH="1">
            <a:off x="5986732" y="3815505"/>
            <a:ext cx="8626" cy="41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>
            <a:stCxn id="37" idx="0"/>
          </p:cNvCxnSpPr>
          <p:nvPr/>
        </p:nvCxnSpPr>
        <p:spPr>
          <a:xfrm flipH="1" flipV="1">
            <a:off x="6185141" y="3720642"/>
            <a:ext cx="32348" cy="514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>
            <a:off x="7681823" y="3450566"/>
            <a:ext cx="452886" cy="270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 flipV="1">
            <a:off x="7834661" y="3234905"/>
            <a:ext cx="524335" cy="310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47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9264" y="1095900"/>
            <a:ext cx="9646920" cy="965813"/>
          </a:xfrm>
        </p:spPr>
        <p:txBody>
          <a:bodyPr>
            <a:normAutofit fontScale="90000"/>
          </a:bodyPr>
          <a:lstStyle/>
          <a:p>
            <a:r>
              <a:rPr lang="it-IT" sz="6000" dirty="0" smtClean="0"/>
              <a:t>ANCI Umbria - Protezione civile </a:t>
            </a:r>
            <a:br>
              <a:rPr lang="it-IT" sz="6000" dirty="0" smtClean="0"/>
            </a:br>
            <a:r>
              <a:rPr lang="it-IT" sz="6000" b="1" dirty="0" err="1" smtClean="0"/>
              <a:t>anci</a:t>
            </a:r>
            <a:r>
              <a:rPr lang="it-IT" sz="6000" b="1" dirty="0" smtClean="0"/>
              <a:t> </a:t>
            </a:r>
            <a:r>
              <a:rPr lang="it-IT" sz="6000" b="1" dirty="0" err="1" smtClean="0"/>
              <a:t>umbria</a:t>
            </a:r>
            <a:r>
              <a:rPr lang="it-IT" sz="6000" b="1" dirty="0" smtClean="0"/>
              <a:t> </a:t>
            </a:r>
            <a:r>
              <a:rPr lang="it-IT" sz="6000" b="1" dirty="0" err="1" smtClean="0"/>
              <a:t>prociv</a:t>
            </a:r>
            <a:r>
              <a:rPr lang="it-IT" sz="6000" b="1" dirty="0" smtClean="0"/>
              <a:t> </a:t>
            </a:r>
            <a:r>
              <a:rPr lang="it-IT" sz="6700" dirty="0" smtClean="0"/>
              <a:t/>
            </a:r>
            <a:br>
              <a:rPr lang="it-IT" sz="67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004547" y="2249438"/>
            <a:ext cx="92216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+mj-lt"/>
              </a:rPr>
              <a:t>- 82 </a:t>
            </a:r>
            <a:r>
              <a:rPr lang="it-IT" sz="2800" b="1" dirty="0">
                <a:latin typeface="+mj-lt"/>
              </a:rPr>
              <a:t>COMUNI SOCI</a:t>
            </a:r>
            <a:r>
              <a:rPr lang="it-IT" sz="2800" dirty="0">
                <a:latin typeface="+mj-lt"/>
              </a:rPr>
              <a:t> </a:t>
            </a:r>
            <a:r>
              <a:rPr lang="it-IT" sz="2800" b="1" dirty="0" smtClean="0">
                <a:latin typeface="+mj-lt"/>
              </a:rPr>
              <a:t>di cui 20 in adesione nell’area interna dell’orvietano</a:t>
            </a:r>
          </a:p>
          <a:p>
            <a:r>
              <a:rPr lang="it-IT" sz="2800" b="1" dirty="0" smtClean="0">
                <a:latin typeface="+mj-lt"/>
              </a:rPr>
              <a:t>- </a:t>
            </a:r>
            <a:r>
              <a:rPr lang="it-IT" sz="2800" b="1" dirty="0" smtClean="0"/>
              <a:t>92 </a:t>
            </a:r>
            <a:r>
              <a:rPr lang="it-IT" sz="2800" b="1" dirty="0"/>
              <a:t>PIANI DI PROTEZIONE CIVILE </a:t>
            </a:r>
            <a:r>
              <a:rPr lang="it-IT" sz="2800" b="1" dirty="0" smtClean="0"/>
              <a:t>SPEDITIVI</a:t>
            </a:r>
            <a:r>
              <a:rPr lang="it-IT" sz="2800" b="1" dirty="0" smtClean="0">
                <a:latin typeface="+mj-lt"/>
              </a:rPr>
              <a:t> </a:t>
            </a:r>
          </a:p>
          <a:p>
            <a:r>
              <a:rPr lang="it-IT" sz="2800" b="1" dirty="0" smtClean="0">
                <a:latin typeface="+mj-lt"/>
              </a:rPr>
              <a:t>- 41 </a:t>
            </a:r>
            <a:r>
              <a:rPr lang="it-IT" sz="2800" b="1" dirty="0">
                <a:latin typeface="+mj-lt"/>
              </a:rPr>
              <a:t>PIANI MULTIRISCHIO COMPLETATI</a:t>
            </a:r>
          </a:p>
          <a:p>
            <a:r>
              <a:rPr lang="it-IT" sz="2800" b="1" dirty="0" smtClean="0">
                <a:latin typeface="+mj-lt"/>
              </a:rPr>
              <a:t>- 14 </a:t>
            </a:r>
            <a:r>
              <a:rPr lang="it-IT" sz="2800" b="1" dirty="0">
                <a:latin typeface="+mj-lt"/>
              </a:rPr>
              <a:t>PIANI IN VIA DI AGGIORNAMENTO</a:t>
            </a:r>
            <a:r>
              <a:rPr lang="it-IT" sz="2800" dirty="0">
                <a:latin typeface="+mj-lt"/>
              </a:rPr>
              <a:t> PER ADATTARLI ALLE LINEE GUIDA REGIONALI</a:t>
            </a:r>
          </a:p>
          <a:p>
            <a:r>
              <a:rPr lang="it-IT" sz="2800" b="1" dirty="0" smtClean="0">
                <a:latin typeface="+mj-lt"/>
              </a:rPr>
              <a:t>- 60 </a:t>
            </a:r>
            <a:r>
              <a:rPr lang="it-IT" sz="2800" b="1" dirty="0">
                <a:latin typeface="+mj-lt"/>
              </a:rPr>
              <a:t>ORE DI FORMAZIONE AI TECNICI</a:t>
            </a:r>
            <a:r>
              <a:rPr lang="it-IT" sz="2800" dirty="0">
                <a:latin typeface="+mj-lt"/>
              </a:rPr>
              <a:t> COMUNALI CON ESERCITAZIONI TABLE </a:t>
            </a:r>
            <a:r>
              <a:rPr lang="it-IT" sz="2800" dirty="0" smtClean="0">
                <a:latin typeface="+mj-lt"/>
              </a:rPr>
              <a:t>TOP per posti di comando</a:t>
            </a:r>
            <a:endParaRPr lang="it-IT" sz="2800" dirty="0">
              <a:latin typeface="+mj-lt"/>
            </a:endParaRPr>
          </a:p>
          <a:p>
            <a:endParaRPr lang="it-IT" sz="2800" dirty="0"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658196" y="6253592"/>
            <a:ext cx="6327648" cy="365125"/>
          </a:xfrm>
        </p:spPr>
        <p:txBody>
          <a:bodyPr/>
          <a:lstStyle/>
          <a:p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</a:rPr>
              <a:t>Piazza Italia 11 06121 -  Perugia - tel.075/5721083 - www.anci.umbria.it</a:t>
            </a:r>
            <a:endParaRPr lang="it-IT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2188" y="1072619"/>
            <a:ext cx="2995616" cy="98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1852" y="2256867"/>
            <a:ext cx="9281160" cy="352044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t-IT" sz="2400" b="1" dirty="0"/>
              <a:t>OLTRE  650</a:t>
            </a:r>
            <a:r>
              <a:rPr lang="it-IT" sz="2400" dirty="0"/>
              <a:t> ORE DI </a:t>
            </a:r>
            <a:r>
              <a:rPr lang="it-IT" sz="2400" b="1" dirty="0"/>
              <a:t>ATTIVITA’ ORDINARIA</a:t>
            </a:r>
            <a:r>
              <a:rPr lang="it-IT" sz="2400" dirty="0"/>
              <a:t> PRESSO I COMUNI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CIRCA </a:t>
            </a:r>
            <a:r>
              <a:rPr lang="it-IT" sz="2400" b="1" dirty="0"/>
              <a:t>100 ORE DI FORMAZIONE AI VOLONTARI </a:t>
            </a:r>
            <a:r>
              <a:rPr lang="it-IT" sz="2400" dirty="0"/>
              <a:t>TRA CORSI BASE E CORSI SPECIFICI</a:t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b="1" dirty="0" smtClean="0"/>
              <a:t>SUPPORTO </a:t>
            </a:r>
            <a:r>
              <a:rPr lang="it-IT" sz="2400" b="1" dirty="0"/>
              <a:t>AI CENTRI OPERATIVI COMUNALI PER LA GESTIONE DI VARIE EMERGENZE/ ESERCITAZIONI/ GRANDI EVENTI </a:t>
            </a:r>
            <a:r>
              <a:rPr lang="it-IT" sz="2400" dirty="0"/>
              <a:t>(FRANA DERUTA, INCENDIO ROCCA SAN ZENONE, FRANA NARNI, ORDIGNO BELLICO TERNI, MARCIA DELLA PACE, ESERCITAZIONE MAGIONE PIAN DI CARPINE, PIANI PARTECIPATIVI: BEVAGNA, DERUTA, MAGIONE, UMBERTIDE, ETC …)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Piazza Italia 11 06121 -  Perugia - tel.075/5721083 - www.anci.umbria.it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625" y="772296"/>
            <a:ext cx="2995616" cy="98909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107056" y="51645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000" dirty="0">
                <a:latin typeface="+mj-lt"/>
              </a:rPr>
              <a:t>ANCI Umbria - Protezione civile </a:t>
            </a:r>
            <a:br>
              <a:rPr lang="it-IT" sz="4000" dirty="0">
                <a:latin typeface="+mj-lt"/>
              </a:rPr>
            </a:br>
            <a:r>
              <a:rPr lang="it-IT" sz="4000" b="1" dirty="0" smtClean="0">
                <a:latin typeface="+mj-lt"/>
              </a:rPr>
              <a:t>ANCI UMBRIA PROCIV </a:t>
            </a:r>
            <a:r>
              <a:rPr lang="it-IT" sz="2400" dirty="0">
                <a:latin typeface="+mj-lt"/>
              </a:rPr>
              <a:t/>
            </a:r>
            <a:br>
              <a:rPr lang="it-IT" sz="2400" dirty="0">
                <a:latin typeface="+mj-lt"/>
              </a:rPr>
            </a:b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89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989" y="1358832"/>
            <a:ext cx="2736056" cy="25348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6651" y="5727940"/>
            <a:ext cx="539068" cy="890777"/>
          </a:xfrm>
          <a:prstGeom prst="rect">
            <a:avLst/>
          </a:prstGeom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773013" y="302269"/>
            <a:ext cx="9875347" cy="2113127"/>
          </a:xfrm>
        </p:spPr>
        <p:txBody>
          <a:bodyPr>
            <a:normAutofit fontScale="90000"/>
          </a:bodyPr>
          <a:lstStyle/>
          <a:p>
            <a:r>
              <a:rPr lang="it-IT" sz="7200" dirty="0" smtClean="0"/>
              <a:t>ANCI UMBRIA SANITA’</a:t>
            </a:r>
            <a:br>
              <a:rPr lang="it-IT" sz="7200" dirty="0" smtClean="0"/>
            </a:br>
            <a:r>
              <a:rPr lang="it-IT" sz="7200" b="1" dirty="0" smtClean="0"/>
              <a:t>FEDERSANITA’ ANCI UMBRIA </a:t>
            </a:r>
            <a:endParaRPr lang="it-IT" sz="72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46385" y="2572342"/>
            <a:ext cx="67286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400" dirty="0" smtClean="0">
                <a:latin typeface="+mj-lt"/>
              </a:rPr>
              <a:t>ASSOCIATI 92 COMUNI </a:t>
            </a:r>
          </a:p>
          <a:p>
            <a:pPr marL="285750" indent="-285750">
              <a:buFontTx/>
              <a:buChar char="-"/>
            </a:pPr>
            <a:r>
              <a:rPr lang="it-IT" sz="2400" dirty="0" smtClean="0">
                <a:latin typeface="+mj-lt"/>
              </a:rPr>
              <a:t>ASSOCIATE 2 AZIENDE OSPEDALIERE</a:t>
            </a:r>
          </a:p>
          <a:p>
            <a:pPr marL="285750" indent="-285750">
              <a:buFontTx/>
              <a:buChar char="-"/>
            </a:pPr>
            <a:r>
              <a:rPr lang="it-IT" sz="2400" dirty="0" smtClean="0">
                <a:latin typeface="+mj-lt"/>
              </a:rPr>
              <a:t>ASSOCIATE 2 USL TERRITORIALI</a:t>
            </a:r>
          </a:p>
          <a:p>
            <a:pPr marL="285750" indent="-285750">
              <a:buFontTx/>
              <a:buChar char="-"/>
            </a:pPr>
            <a:r>
              <a:rPr lang="it-IT" sz="2400" dirty="0" smtClean="0">
                <a:latin typeface="+mj-lt"/>
              </a:rPr>
              <a:t>ASSISTENZA AGLI ASSOCIATI SU: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latin typeface="+mj-lt"/>
              </a:rPr>
              <a:t>INFORMATIZZAZIONE DEL SISTEMA SANITARIO REGIONALE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latin typeface="+mj-lt"/>
              </a:rPr>
              <a:t>SUPPORTO ALLA REDAZIONE DEL PIANO SANITARIO REGIONALE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smtClean="0">
                <a:latin typeface="+mj-lt"/>
              </a:rPr>
              <a:t>SUPPORTO ALLA REALIZZAZIONE DELLE SAE (SOLUZIONI ABITATIVE EMERGENZIALI) ACCESSIBILI NEI TERRITORI DEL CRATERE </a:t>
            </a:r>
          </a:p>
          <a:p>
            <a:endParaRPr lang="it-IT" sz="2400" dirty="0" smtClean="0">
              <a:latin typeface="+mj-lt"/>
            </a:endParaRP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2621620" y="6173328"/>
            <a:ext cx="6327648" cy="365125"/>
          </a:xfrm>
        </p:spPr>
        <p:txBody>
          <a:bodyPr/>
          <a:lstStyle/>
          <a:p>
            <a:r>
              <a:rPr lang="it-IT" sz="1400" dirty="0" smtClean="0"/>
              <a:t>Piazza Italia 11 06121 -  Perugia - tel.075/5721083 - www.anci.umbria.it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8264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Legno</Template>
  <TotalTime>737</TotalTime>
  <Words>972</Words>
  <Application>Microsoft Office PowerPoint</Application>
  <PresentationFormat>Widescreen</PresentationFormat>
  <Paragraphs>146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Calibri</vt:lpstr>
      <vt:lpstr>Courier New</vt:lpstr>
      <vt:lpstr>Rockwell</vt:lpstr>
      <vt:lpstr>Rockwell Condensed</vt:lpstr>
      <vt:lpstr>Wingdings</vt:lpstr>
      <vt:lpstr>Legno</vt:lpstr>
      <vt:lpstr>ANCI UMBRIA </vt:lpstr>
      <vt:lpstr>ANCI UMBRIA E’  - 91 COMUNI ADERENTI - RAPPRESENTANZA POLITICO – ISTITUZIONALE    CON REGIONE UMBRIA, PROVINCE, PREFETTURE, QUESTURE, INPS, INAIL, AGENZIA DELLE ENTRATE,    RAPPRESENTANZE SINDACALI, DATORIALI, RAPPORTI CON ENTI DEL TERZO SETTORE E COOPERATIVE   - ASSOCIAZIONE DOTATA DI PERSONALITA’ GIURIDICA DAL 2016  - ASSOCIAZIONE ACCREDITATA AL SISTEMA REGIONALE DI FORMAZIONE DAL 2016  - ASSOCIAZIONE CON PIANO TRASPARENZA - ANTICORRUZIONE   </vt:lpstr>
      <vt:lpstr>- RISPOSTE AI QUESITI DEI COMUNI - 16 CONSULTE TEMATICHE    - 14 PROGETTI APPROVATI A SOSTEGNO DEI COMUNI - PROTOCOLLI E CONVENZIONI CON ENTI DEL TERRITORIO - FORMAZIONE  - ASSISTENZA TECNICA (COORDINAMENTO,PROGETTAZIONE) - PREDISPOSIZIONE OSSERVAZIONI,PARERI,EMENDAMENTI  </vt:lpstr>
      <vt:lpstr>Protocolli e convenzioni</vt:lpstr>
      <vt:lpstr>RAPPORTI CON MONDO AUTONOMIE</vt:lpstr>
      <vt:lpstr>Presentazione standard di PowerPoint</vt:lpstr>
      <vt:lpstr>ANCI Umbria - Protezione civile  anci umbria prociv   </vt:lpstr>
      <vt:lpstr>OLTRE  650 ORE DI ATTIVITA’ ORDINARIA PRESSO I COMUNI  CIRCA 100 ORE DI FORMAZIONE AI VOLONTARI TRA CORSI BASE E CORSI SPECIFICI  SUPPORTO AI CENTRI OPERATIVI COMUNALI PER LA GESTIONE DI VARIE EMERGENZE/ ESERCITAZIONI/ GRANDI EVENTI (FRANA DERUTA, INCENDIO ROCCA SAN ZENONE, FRANA NARNI, ORDIGNO BELLICO TERNI, MARCIA DELLA PACE, ESERCITAZIONE MAGIONE PIAN DI CARPINE, PIANI PARTECIPATIVI: BEVAGNA, DERUTA, MAGIONE, UMBERTIDE, ETC …) </vt:lpstr>
      <vt:lpstr>ANCI UMBRIA SANITA’ FEDERSANITA’ ANCI UMBRIA </vt:lpstr>
      <vt:lpstr>- 92 COMUNI COINVOLTI NEL PROGETTO DONAZIONE ORGANI - 92 COMUNI COINVOLTI NEL PROGETTO LOTTA CONTRO LA LUDOPATIA       (PROGETTO NO SLOT)  - PROMOZIONE TEMA DONAZIONE ORGANI E EMODERIVATI - COORDINAMENTO PIANO TRIENNALE PER LA LOTTA AL RANDAGISMO  - ASSISTENZA PER L’ATTUAZIONE DEI REGOLAMENTI DELLE POLITICHE FUNERARIE POLITICHE DI FINE   VITA E TESTAMENTO BIOLOGICO - POLITICHE PER IL CONTRASTO DELL’INQUINAMENTO ACQUE  OSSERVATORIO AMBIENTE E SALUTE  - PROGETTO DI COOPERAZIONE INETRNAZIONALE IN SIRIA IN COLLABORAZIONE CON NAZIONI UNITE E FELCOS   </vt:lpstr>
      <vt:lpstr>ANCI UMBRIA  COOPERAZIONE DECENTRATA</vt:lpstr>
      <vt:lpstr>PROGETTAZIONE  </vt:lpstr>
      <vt:lpstr>FONDI NAZIONALI </vt:lpstr>
      <vt:lpstr>FONDI NAZIONALI </vt:lpstr>
      <vt:lpstr>FORMAZIONE  ALCUNI DATI ……..</vt:lpstr>
      <vt:lpstr>FORMAZIONE TEMATICHE IMMIGRAZIONE </vt:lpstr>
      <vt:lpstr>FORMAZIONE TEMATICHE FINANZA  IN COLLABORAZIONE CON  Scuola di pubblica Amministrazione villa umbra   </vt:lpstr>
      <vt:lpstr>FORMAZIONE 0 – 6 per la formazione continua di tutto il personale educativo e docente di scuole comunali, statali, private e paritarie   </vt:lpstr>
      <vt:lpstr>Formazione progetto  «io e gli altri» per la gestione delle relazioni nell’ambito di lavoro </vt:lpstr>
      <vt:lpstr>SERVIZIO CIVILE 2017/2018  </vt:lpstr>
      <vt:lpstr>SERVIZIO CIVILE UNIVERSALE </vt:lpstr>
      <vt:lpstr>GRAZIE PER L’ATTENZIONE!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 UMBRIA</dc:title>
  <dc:creator>Anci Umbria</dc:creator>
  <cp:lastModifiedBy>Anci Umbria</cp:lastModifiedBy>
  <cp:revision>74</cp:revision>
  <cp:lastPrinted>2018-12-10T12:02:36Z</cp:lastPrinted>
  <dcterms:created xsi:type="dcterms:W3CDTF">2018-12-05T12:57:58Z</dcterms:created>
  <dcterms:modified xsi:type="dcterms:W3CDTF">2018-12-10T12:54:37Z</dcterms:modified>
</cp:coreProperties>
</file>